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1" r:id="rId13"/>
    <p:sldId id="270"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6:53:57.376"/>
    </inkml:context>
    <inkml:brush xml:id="br0">
      <inkml:brushProperty name="width" value="0.035" units="cm"/>
      <inkml:brushProperty name="height" value="0.035" units="cm"/>
      <inkml:brushProperty name="color" value="#E71224"/>
    </inkml:brush>
  </inkml:definitions>
  <inkml:trace contextRef="#ctx0" brushRef="#br0">0 3 24575,'115'-2'0,"127"5"0,-174 9 0,-50-8 0,1 0 0,28 1 0,283-5-1365,-308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6:54:00.487"/>
    </inkml:context>
    <inkml:brush xml:id="br0">
      <inkml:brushProperty name="width" value="0.035" units="cm"/>
      <inkml:brushProperty name="height" value="0.035" units="cm"/>
      <inkml:brushProperty name="color" value="#E71224"/>
    </inkml:brush>
  </inkml:definitions>
  <inkml:trace contextRef="#ctx0" brushRef="#br0">302 0 24575,'-4'0'0,"-6"0"0,-5 0 0,-5 0 0,-3 0 0,-3 0 0,0 0 0,0 0 0,-1 0 0,1 0 0,0 0 0,0 0 0,0 0 0,5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6:54:02.064"/>
    </inkml:context>
    <inkml:brush xml:id="br0">
      <inkml:brushProperty name="width" value="0.035" units="cm"/>
      <inkml:brushProperty name="height" value="0.035" units="cm"/>
      <inkml:brushProperty name="color" value="#E71224"/>
    </inkml:brush>
  </inkml:definitions>
  <inkml:trace contextRef="#ctx0" brushRef="#br0">1 0 24575,'4'0'0,"2"4"0,-1 7 0,-1 4 0,-1 5 0,-1 3 0,-1 2 0,0 1 0,-1 1 0,0-1 0,-1 1 0,1-1 0,0-5-8191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6:54:03.556"/>
    </inkml:context>
    <inkml:brush xml:id="br0">
      <inkml:brushProperty name="width" value="0.035" units="cm"/>
      <inkml:brushProperty name="height" value="0.035" units="cm"/>
      <inkml:brushProperty name="color" value="#E71224"/>
    </inkml:brush>
  </inkml:definitions>
  <inkml:trace contextRef="#ctx0" brushRef="#br0">0 1 24575,'5'0'0,"1"4"0,3 2 0,1 4 0,-1 4 0,2 0 0,-1 2 0,-2 3 0,2-2 0,-1 0 0,2-3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6:54:04.815"/>
    </inkml:context>
    <inkml:brush xml:id="br0">
      <inkml:brushProperty name="width" value="0.035" units="cm"/>
      <inkml:brushProperty name="height" value="0.035" units="cm"/>
      <inkml:brushProperty name="color" value="#E71224"/>
    </inkml:brush>
  </inkml:definitions>
  <inkml:trace contextRef="#ctx0" brushRef="#br0">170 0 24575,'-4'2'0,"1"0"0,0 0 0,1 1 0,-1-1 0,0 1 0,1 0 0,-1-1 0,1 1 0,0 0 0,0 1 0,0-1 0,-2 4 0,-6 8 0,-7 10 11,0 1 0,2 0 0,-19 45 0,0-2-1420,27-54-5417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6:54:06.292"/>
    </inkml:context>
    <inkml:brush xml:id="br0">
      <inkml:brushProperty name="width" value="0.035" units="cm"/>
      <inkml:brushProperty name="height" value="0.035" units="cm"/>
      <inkml:brushProperty name="color" value="#E71224"/>
    </inkml:brush>
  </inkml:definitions>
  <inkml:trace contextRef="#ctx0" brushRef="#br0">0 0 24575,'5'0'0,"1"4"0,-1 7 0,0 4 0,-2 5 0,-1 3 0,-1 2 0,-1 1 0,0 1 0,0-1 0,0 1 0,0-1 0,0 0 0,-1-1 0,1-4-8191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6:54:08.038"/>
    </inkml:context>
    <inkml:brush xml:id="br0">
      <inkml:brushProperty name="width" value="0.035" units="cm"/>
      <inkml:brushProperty name="height" value="0.035" units="cm"/>
      <inkml:brushProperty name="color" value="#E71224"/>
    </inkml:brush>
  </inkml:definitions>
  <inkml:trace contextRef="#ctx0" brushRef="#br0">0 26 24575,'54'-20'0,"-47"18"0,1 1 0,-1 0 0,0 0 0,1 0 0,-1 1 0,0 1 0,1-1 0,-1 1 0,13 3 0,-17-3 0,-1 0 0,1 1 0,-1-1 0,1 1 0,-1 0 0,1-1 0,-1 1 0,0 0 0,0 1 0,0-1 0,0 0 0,0 1 0,-1-1 0,1 0 0,-1 1 0,1 0 0,-1-1 0,0 1 0,0 0 0,0 0 0,-1 0 0,1 0 0,0 0 0,-1-1 0,0 1 0,0 5 0,0-4 7,1-1 0,-1 1-1,-1-1 1,1 1 0,0 0-1,-1-1 1,0 1-1,0-1 1,0 1 0,0-1-1,0 0 1,-1 1 0,1-1-1,-1 0 1,0 0 0,0 0-1,-5 5 1,3-4-142,-1 0 0,1-1 0,-1 0 0,0 1 0,0-2 0,0 1 0,-1 0 0,1-1 0,-1 0 0,-7 2 0,-5 0-6691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6:54:10.907"/>
    </inkml:context>
    <inkml:brush xml:id="br0">
      <inkml:brushProperty name="width" value="0.035" units="cm"/>
      <inkml:brushProperty name="height" value="0.035" units="cm"/>
      <inkml:brushProperty name="color" value="#E71224"/>
    </inkml:brush>
  </inkml:definitions>
  <inkml:trace contextRef="#ctx0" brushRef="#br0">134 21 24575,'0'-1'0,"0"0"0,-1 0 0,1-1 0,-1 1 0,0 0 0,1 0 0,-1 0 0,0 0 0,0 0 0,1 0 0,-1 1 0,0-1 0,0 0 0,0 0 0,0 1 0,0-1 0,0 0 0,0 1 0,-1-1 0,1 1 0,0-1 0,0 1 0,0 0 0,0-1 0,-1 1 0,1 0 0,0 0 0,-3 0 0,-35 1 0,35 1 0,0 0 0,0 0 0,0 1 0,0 0 0,0 0 0,1 0 0,-1 0 0,1 0 0,0 1 0,0 0 0,0-1 0,0 1 0,1 0 0,0 0 0,-1 1 0,2-1 0,-1 0 0,0 1 0,1-1 0,0 1 0,0-1 0,0 1 0,0 5 0,0 0 0,0 0 0,0 0 0,1-1 0,1 1 0,0 0 0,0 0 0,0-1 0,2 1 0,-1-1 0,5 13 0,-4-18 0,0 0 0,0 0 0,1 0 0,-1-1 0,1 1 0,0-1 0,-1 0 0,2 0 0,-1 0 0,0-1 0,0 1 0,1-1 0,-1 0 0,1 0 0,0-1 0,7 2 0,1 1 0,-1-2 0,1 1 0,0-2 0,0 0 0,17 0 0,-27-2 0,1 0 0,-1 1 0,0-1 0,1-1 0,-1 1 0,0 0 0,0-1 0,1 0 0,-1 1 0,-1-1 0,1 0 0,0-1 0,0 1 0,-1 0 0,1-1 0,-1 0 0,0 1 0,0-1 0,0 0 0,0 0 0,0 0 0,-1-1 0,1 1 0,-1 0 0,0 0 0,0-1 0,0 1 0,0-1 0,-1 1 0,1-6 0,0 3 0,-1 1 0,0 0 0,1 0 0,-1 0 0,-1 0 0,1 0 0,-1 0 0,0 0 0,0 0 0,-1 0 0,1 0 0,-1 0 0,0 1 0,0-1 0,-1 1 0,0-1 0,1 1 0,-1 0 0,-1 0 0,1 0 0,-4-3 0,-25-13-1365,19 10-5461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7449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9950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72736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14.png"/><Relationship Id="rId18" Type="http://schemas.openxmlformats.org/officeDocument/2006/relationships/customXml" Target="../ink/ink6.xml"/><Relationship Id="rId3" Type="http://schemas.openxmlformats.org/officeDocument/2006/relationships/audio" Target="../media/media10.m4a"/><Relationship Id="rId21" Type="http://schemas.openxmlformats.org/officeDocument/2006/relationships/image" Target="../media/image18.png"/><Relationship Id="rId7" Type="http://schemas.openxmlformats.org/officeDocument/2006/relationships/image" Target="../media/image11.png"/><Relationship Id="rId12" Type="http://schemas.openxmlformats.org/officeDocument/2006/relationships/customXml" Target="../ink/ink3.xml"/><Relationship Id="rId17" Type="http://schemas.openxmlformats.org/officeDocument/2006/relationships/image" Target="../media/image16.png"/><Relationship Id="rId25" Type="http://schemas.openxmlformats.org/officeDocument/2006/relationships/image" Target="../media/image4.png"/><Relationship Id="rId2" Type="http://schemas.microsoft.com/office/2007/relationships/media" Target="../media/media10.m4a"/><Relationship Id="rId16" Type="http://schemas.openxmlformats.org/officeDocument/2006/relationships/customXml" Target="../ink/ink5.xml"/><Relationship Id="rId20" Type="http://schemas.openxmlformats.org/officeDocument/2006/relationships/customXml" Target="../ink/ink7.xml"/><Relationship Id="rId1" Type="http://schemas.openxmlformats.org/officeDocument/2006/relationships/tags" Target="../tags/tag11.xml"/><Relationship Id="rId6" Type="http://schemas.openxmlformats.org/officeDocument/2006/relationships/image" Target="../media/image3.png"/><Relationship Id="rId11" Type="http://schemas.openxmlformats.org/officeDocument/2006/relationships/image" Target="../media/image13.png"/><Relationship Id="rId24" Type="http://schemas.openxmlformats.org/officeDocument/2006/relationships/image" Target="../media/image20.png"/><Relationship Id="rId5" Type="http://schemas.openxmlformats.org/officeDocument/2006/relationships/notesSlide" Target="../notesSlides/notesSlide10.xml"/><Relationship Id="rId15" Type="http://schemas.openxmlformats.org/officeDocument/2006/relationships/image" Target="../media/image15.png"/><Relationship Id="rId23" Type="http://schemas.openxmlformats.org/officeDocument/2006/relationships/image" Target="../media/image19.png"/><Relationship Id="rId10" Type="http://schemas.openxmlformats.org/officeDocument/2006/relationships/customXml" Target="../ink/ink2.xml"/><Relationship Id="rId19"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12.png"/><Relationship Id="rId14" Type="http://schemas.openxmlformats.org/officeDocument/2006/relationships/customXml" Target="../ink/ink4.xml"/><Relationship Id="rId22" Type="http://schemas.openxmlformats.org/officeDocument/2006/relationships/customXml" Target="../ink/ink8.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11.m4a"/><Relationship Id="rId7" Type="http://schemas.openxmlformats.org/officeDocument/2006/relationships/image" Target="../media/image21.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2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www.parasoft.com/" TargetMode="External"/><Relationship Id="rId3" Type="http://schemas.openxmlformats.org/officeDocument/2006/relationships/audio" Target="../media/media13.m4a"/><Relationship Id="rId7" Type="http://schemas.openxmlformats.org/officeDocument/2006/relationships/hyperlink" Target="https://clang.llvm.org/" TargetMode="External"/><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hyperlink" Target="https://cppcheck.sourceforge.io/" TargetMode="External"/><Relationship Id="rId5" Type="http://schemas.openxmlformats.org/officeDocument/2006/relationships/notesSlide" Target="../notesSlides/notesSlide13.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eur-lex.europa.eu/eli/reg/2016/679/oj" TargetMode="External"/><Relationship Id="rId3" Type="http://schemas.openxmlformats.org/officeDocument/2006/relationships/audio" Target="../media/media17.m4a"/><Relationship Id="rId7" Type="http://schemas.openxmlformats.org/officeDocument/2006/relationships/hyperlink" Target="https://nvlpubs.nist.gov/nistpubs/CSWP/NIST.CSWP.04162018.pdf" TargetMode="External"/><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www.iso.org/standard/54534.html" TargetMode="External"/><Relationship Id="rId5" Type="http://schemas.openxmlformats.org/officeDocument/2006/relationships/notesSlide" Target="../notesSlides/notesSlide17.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audio" Target="../media/media3.m4a"/><Relationship Id="rId7" Type="http://schemas.openxmlformats.org/officeDocument/2006/relationships/package" Target="../embeddings/Microsoft_Word_Document.docx"/><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audio" Target="../media/media5.m4a"/><Relationship Id="rId7" Type="http://schemas.openxmlformats.org/officeDocument/2006/relationships/package" Target="../embeddings/Microsoft_Word_Document1.docx"/><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9.m4a"/><Relationship Id="rId7" Type="http://schemas.openxmlformats.org/officeDocument/2006/relationships/image" Target="../media/image9.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Elliot Putnam</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CS405 Secure Coding</a:t>
            </a:r>
          </a:p>
          <a:p>
            <a:pPr marL="0" lvl="0" indent="0" algn="l" rtl="0">
              <a:lnSpc>
                <a:spcPct val="70000"/>
              </a:lnSpc>
              <a:spcBef>
                <a:spcPts val="1000"/>
              </a:spcBef>
              <a:spcAft>
                <a:spcPts val="0"/>
              </a:spcAft>
              <a:buSzPts val="1850"/>
              <a:buNone/>
            </a:pPr>
            <a:r>
              <a:rPr lang="en-US" i="1" dirty="0"/>
              <a:t>Southern New Hampshire University</a:t>
            </a:r>
          </a:p>
          <a:p>
            <a:pPr marL="0" lvl="0" indent="0" algn="l" rtl="0">
              <a:lnSpc>
                <a:spcPct val="70000"/>
              </a:lnSpc>
              <a:spcBef>
                <a:spcPts val="1000"/>
              </a:spcBef>
              <a:spcAft>
                <a:spcPts val="0"/>
              </a:spcAft>
              <a:buSzPts val="1850"/>
              <a:buNone/>
            </a:pPr>
            <a:r>
              <a:rPr lang="en-US" i="1" dirty="0"/>
              <a:t>8/18/24</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B8D1B4DB-B4DE-476A-8EEC-1BF2FC87B7D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898"/>
    </mc:Choice>
    <mc:Fallback xmlns="">
      <p:transition spd="slow" advTm="11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Negative test – </a:t>
            </a:r>
            <a:r>
              <a:rPr lang="en-US" dirty="0" err="1"/>
              <a:t>ErasewithInvalidRangeThrowsException</a:t>
            </a: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88D4CCC4-8D47-00AC-6FF6-166F9BA3E0E5}"/>
              </a:ext>
            </a:extLst>
          </p:cNvPr>
          <p:cNvPicPr>
            <a:picLocks noChangeAspect="1"/>
          </p:cNvPicPr>
          <p:nvPr/>
        </p:nvPicPr>
        <p:blipFill>
          <a:blip r:embed="rId7"/>
          <a:stretch>
            <a:fillRect/>
          </a:stretch>
        </p:blipFill>
        <p:spPr>
          <a:xfrm>
            <a:off x="2052073" y="2876473"/>
            <a:ext cx="8087854" cy="1105054"/>
          </a:xfrm>
          <a:prstGeom prst="rect">
            <a:avLst/>
          </a:prstGeom>
        </p:spPr>
      </p:pic>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4AF5FBE-C430-13B9-B46A-79A47A1AB68B}"/>
                  </a:ext>
                </a:extLst>
              </p14:cNvPr>
              <p14:cNvContentPartPr/>
              <p14:nvPr/>
            </p14:nvContentPartPr>
            <p14:xfrm>
              <a:off x="4297608" y="3235896"/>
              <a:ext cx="310320" cy="10800"/>
            </p14:xfrm>
          </p:contentPart>
        </mc:Choice>
        <mc:Fallback xmlns="">
          <p:pic>
            <p:nvPicPr>
              <p:cNvPr id="4" name="Ink 3">
                <a:extLst>
                  <a:ext uri="{FF2B5EF4-FFF2-40B4-BE49-F238E27FC236}">
                    <a16:creationId xmlns:a16="http://schemas.microsoft.com/office/drawing/2014/main" id="{F4AF5FBE-C430-13B9-B46A-79A47A1AB68B}"/>
                  </a:ext>
                </a:extLst>
              </p:cNvPr>
              <p:cNvPicPr/>
              <p:nvPr/>
            </p:nvPicPr>
            <p:blipFill>
              <a:blip r:embed="rId9"/>
              <a:stretch>
                <a:fillRect/>
              </a:stretch>
            </p:blipFill>
            <p:spPr>
              <a:xfrm>
                <a:off x="4291488" y="3229776"/>
                <a:ext cx="322560" cy="23040"/>
              </a:xfrm>
              <a:prstGeom prst="rect">
                <a:avLst/>
              </a:prstGeom>
            </p:spPr>
          </p:pic>
        </mc:Fallback>
      </mc:AlternateContent>
      <p:grpSp>
        <p:nvGrpSpPr>
          <p:cNvPr id="14" name="Group 13">
            <a:extLst>
              <a:ext uri="{FF2B5EF4-FFF2-40B4-BE49-F238E27FC236}">
                <a16:creationId xmlns:a16="http://schemas.microsoft.com/office/drawing/2014/main" id="{2B8B2C55-FFD2-A097-060A-1437D50FCC02}"/>
              </a:ext>
            </a:extLst>
          </p:cNvPr>
          <p:cNvGrpSpPr/>
          <p:nvPr/>
        </p:nvGrpSpPr>
        <p:grpSpPr>
          <a:xfrm>
            <a:off x="4444848" y="3346776"/>
            <a:ext cx="464040" cy="119160"/>
            <a:chOff x="4444848" y="3346776"/>
            <a:chExt cx="464040" cy="119160"/>
          </a:xfrm>
        </p:grpSpPr>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943B3554-76E7-685A-EB17-1ADD35473E7F}"/>
                    </a:ext>
                  </a:extLst>
                </p14:cNvPr>
                <p14:cNvContentPartPr/>
                <p14:nvPr/>
              </p14:nvContentPartPr>
              <p14:xfrm>
                <a:off x="4444848" y="3346776"/>
                <a:ext cx="109080" cy="360"/>
              </p14:xfrm>
            </p:contentPart>
          </mc:Choice>
          <mc:Fallback xmlns="">
            <p:pic>
              <p:nvPicPr>
                <p:cNvPr id="5" name="Ink 4">
                  <a:extLst>
                    <a:ext uri="{FF2B5EF4-FFF2-40B4-BE49-F238E27FC236}">
                      <a16:creationId xmlns:a16="http://schemas.microsoft.com/office/drawing/2014/main" id="{943B3554-76E7-685A-EB17-1ADD35473E7F}"/>
                    </a:ext>
                  </a:extLst>
                </p:cNvPr>
                <p:cNvPicPr/>
                <p:nvPr/>
              </p:nvPicPr>
              <p:blipFill>
                <a:blip r:embed="rId11"/>
                <a:stretch>
                  <a:fillRect/>
                </a:stretch>
              </p:blipFill>
              <p:spPr>
                <a:xfrm>
                  <a:off x="4438728" y="3340656"/>
                  <a:ext cx="121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31A15E17-5CB8-A154-96BF-D421138D8B71}"/>
                    </a:ext>
                  </a:extLst>
                </p14:cNvPr>
                <p14:cNvContentPartPr/>
                <p14:nvPr/>
              </p14:nvContentPartPr>
              <p14:xfrm>
                <a:off x="4489488" y="3355776"/>
                <a:ext cx="9720" cy="90720"/>
              </p14:xfrm>
            </p:contentPart>
          </mc:Choice>
          <mc:Fallback xmlns="">
            <p:pic>
              <p:nvPicPr>
                <p:cNvPr id="6" name="Ink 5">
                  <a:extLst>
                    <a:ext uri="{FF2B5EF4-FFF2-40B4-BE49-F238E27FC236}">
                      <a16:creationId xmlns:a16="http://schemas.microsoft.com/office/drawing/2014/main" id="{31A15E17-5CB8-A154-96BF-D421138D8B71}"/>
                    </a:ext>
                  </a:extLst>
                </p:cNvPr>
                <p:cNvPicPr/>
                <p:nvPr/>
              </p:nvPicPr>
              <p:blipFill>
                <a:blip r:embed="rId13"/>
                <a:stretch>
                  <a:fillRect/>
                </a:stretch>
              </p:blipFill>
              <p:spPr>
                <a:xfrm>
                  <a:off x="4483368" y="3349656"/>
                  <a:ext cx="21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B91BF39B-749B-0DA9-F039-AF423C3A64AD}"/>
                    </a:ext>
                  </a:extLst>
                </p14:cNvPr>
                <p14:cNvContentPartPr/>
                <p14:nvPr/>
              </p14:nvContentPartPr>
              <p14:xfrm>
                <a:off x="4580928" y="3364776"/>
                <a:ext cx="39600" cy="51480"/>
              </p14:xfrm>
            </p:contentPart>
          </mc:Choice>
          <mc:Fallback xmlns="">
            <p:pic>
              <p:nvPicPr>
                <p:cNvPr id="7" name="Ink 6">
                  <a:extLst>
                    <a:ext uri="{FF2B5EF4-FFF2-40B4-BE49-F238E27FC236}">
                      <a16:creationId xmlns:a16="http://schemas.microsoft.com/office/drawing/2014/main" id="{B91BF39B-749B-0DA9-F039-AF423C3A64AD}"/>
                    </a:ext>
                  </a:extLst>
                </p:cNvPr>
                <p:cNvPicPr/>
                <p:nvPr/>
              </p:nvPicPr>
              <p:blipFill>
                <a:blip r:embed="rId15"/>
                <a:stretch>
                  <a:fillRect/>
                </a:stretch>
              </p:blipFill>
              <p:spPr>
                <a:xfrm>
                  <a:off x="4574808" y="3358656"/>
                  <a:ext cx="518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A0CABBC3-FBC2-DEC0-153B-5577EA18942F}"/>
                    </a:ext>
                  </a:extLst>
                </p14:cNvPr>
                <p14:cNvContentPartPr/>
                <p14:nvPr/>
              </p14:nvContentPartPr>
              <p14:xfrm>
                <a:off x="4620528" y="3355776"/>
                <a:ext cx="61200" cy="103320"/>
              </p14:xfrm>
            </p:contentPart>
          </mc:Choice>
          <mc:Fallback xmlns="">
            <p:pic>
              <p:nvPicPr>
                <p:cNvPr id="8" name="Ink 7">
                  <a:extLst>
                    <a:ext uri="{FF2B5EF4-FFF2-40B4-BE49-F238E27FC236}">
                      <a16:creationId xmlns:a16="http://schemas.microsoft.com/office/drawing/2014/main" id="{A0CABBC3-FBC2-DEC0-153B-5577EA18942F}"/>
                    </a:ext>
                  </a:extLst>
                </p:cNvPr>
                <p:cNvPicPr/>
                <p:nvPr/>
              </p:nvPicPr>
              <p:blipFill>
                <a:blip r:embed="rId17"/>
                <a:stretch>
                  <a:fillRect/>
                </a:stretch>
              </p:blipFill>
              <p:spPr>
                <a:xfrm>
                  <a:off x="4614408" y="3349656"/>
                  <a:ext cx="734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295CC100-9172-A3DE-EF7D-F28C77B07C65}"/>
                    </a:ext>
                  </a:extLst>
                </p14:cNvPr>
                <p14:cNvContentPartPr/>
                <p14:nvPr/>
              </p14:nvContentPartPr>
              <p14:xfrm>
                <a:off x="4718088" y="3355776"/>
                <a:ext cx="10080" cy="109080"/>
              </p14:xfrm>
            </p:contentPart>
          </mc:Choice>
          <mc:Fallback xmlns="">
            <p:pic>
              <p:nvPicPr>
                <p:cNvPr id="10" name="Ink 9">
                  <a:extLst>
                    <a:ext uri="{FF2B5EF4-FFF2-40B4-BE49-F238E27FC236}">
                      <a16:creationId xmlns:a16="http://schemas.microsoft.com/office/drawing/2014/main" id="{295CC100-9172-A3DE-EF7D-F28C77B07C65}"/>
                    </a:ext>
                  </a:extLst>
                </p:cNvPr>
                <p:cNvPicPr/>
                <p:nvPr/>
              </p:nvPicPr>
              <p:blipFill>
                <a:blip r:embed="rId19"/>
                <a:stretch>
                  <a:fillRect/>
                </a:stretch>
              </p:blipFill>
              <p:spPr>
                <a:xfrm>
                  <a:off x="4711968" y="3349656"/>
                  <a:ext cx="22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69B02F95-ACC6-F1E0-A2FC-829D833F3B07}"/>
                    </a:ext>
                  </a:extLst>
                </p14:cNvPr>
                <p14:cNvContentPartPr/>
                <p14:nvPr/>
              </p14:nvContentPartPr>
              <p14:xfrm>
                <a:off x="4718088" y="3355776"/>
                <a:ext cx="65880" cy="64080"/>
              </p14:xfrm>
            </p:contentPart>
          </mc:Choice>
          <mc:Fallback xmlns="">
            <p:pic>
              <p:nvPicPr>
                <p:cNvPr id="11" name="Ink 10">
                  <a:extLst>
                    <a:ext uri="{FF2B5EF4-FFF2-40B4-BE49-F238E27FC236}">
                      <a16:creationId xmlns:a16="http://schemas.microsoft.com/office/drawing/2014/main" id="{69B02F95-ACC6-F1E0-A2FC-829D833F3B07}"/>
                    </a:ext>
                  </a:extLst>
                </p:cNvPr>
                <p:cNvPicPr/>
                <p:nvPr/>
              </p:nvPicPr>
              <p:blipFill>
                <a:blip r:embed="rId21"/>
                <a:stretch>
                  <a:fillRect/>
                </a:stretch>
              </p:blipFill>
              <p:spPr>
                <a:xfrm>
                  <a:off x="4711968" y="3349656"/>
                  <a:ext cx="78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AB3AFC39-C581-D83D-4FFA-E28955BC7974}"/>
                    </a:ext>
                  </a:extLst>
                </p14:cNvPr>
                <p14:cNvContentPartPr/>
                <p14:nvPr/>
              </p14:nvContentPartPr>
              <p14:xfrm>
                <a:off x="4816368" y="3366576"/>
                <a:ext cx="92520" cy="99360"/>
              </p14:xfrm>
            </p:contentPart>
          </mc:Choice>
          <mc:Fallback xmlns="">
            <p:pic>
              <p:nvPicPr>
                <p:cNvPr id="13" name="Ink 12">
                  <a:extLst>
                    <a:ext uri="{FF2B5EF4-FFF2-40B4-BE49-F238E27FC236}">
                      <a16:creationId xmlns:a16="http://schemas.microsoft.com/office/drawing/2014/main" id="{AB3AFC39-C581-D83D-4FFA-E28955BC7974}"/>
                    </a:ext>
                  </a:extLst>
                </p:cNvPr>
                <p:cNvPicPr/>
                <p:nvPr/>
              </p:nvPicPr>
              <p:blipFill>
                <a:blip r:embed="rId23"/>
                <a:stretch>
                  <a:fillRect/>
                </a:stretch>
              </p:blipFill>
              <p:spPr>
                <a:xfrm>
                  <a:off x="4810248" y="3360456"/>
                  <a:ext cx="104760" cy="111600"/>
                </a:xfrm>
                <a:prstGeom prst="rect">
                  <a:avLst/>
                </a:prstGeom>
              </p:spPr>
            </p:pic>
          </mc:Fallback>
        </mc:AlternateContent>
      </p:grpSp>
      <p:pic>
        <p:nvPicPr>
          <p:cNvPr id="17" name="Picture 16">
            <a:extLst>
              <a:ext uri="{FF2B5EF4-FFF2-40B4-BE49-F238E27FC236}">
                <a16:creationId xmlns:a16="http://schemas.microsoft.com/office/drawing/2014/main" id="{537F00AA-BCE0-4DFD-360D-B1A5BE1C1A1F}"/>
              </a:ext>
            </a:extLst>
          </p:cNvPr>
          <p:cNvPicPr>
            <a:picLocks noChangeAspect="1"/>
          </p:cNvPicPr>
          <p:nvPr/>
        </p:nvPicPr>
        <p:blipFill>
          <a:blip r:embed="rId24"/>
          <a:stretch>
            <a:fillRect/>
          </a:stretch>
        </p:blipFill>
        <p:spPr>
          <a:xfrm>
            <a:off x="2110890" y="4735914"/>
            <a:ext cx="5410955" cy="333422"/>
          </a:xfrm>
          <a:prstGeom prst="rect">
            <a:avLst/>
          </a:prstGeom>
        </p:spPr>
      </p:pic>
      <p:pic>
        <p:nvPicPr>
          <p:cNvPr id="19" name="Audio 18">
            <a:hlinkClick r:id="" action="ppaction://media"/>
            <a:extLst>
              <a:ext uri="{FF2B5EF4-FFF2-40B4-BE49-F238E27FC236}">
                <a16:creationId xmlns:a16="http://schemas.microsoft.com/office/drawing/2014/main" id="{8A745631-0A0E-FC2A-D674-EA583C54DE96}"/>
              </a:ext>
            </a:extLst>
          </p:cNvPr>
          <p:cNvPicPr>
            <a:picLocks noChangeAspect="1"/>
          </p:cNvPicPr>
          <p:nvPr>
            <a:audioFile r:link="rId3"/>
            <p:extLst>
              <p:ext uri="{DAA4B4D4-6D71-4841-9C94-3DE7FCFB9230}">
                <p14:media xmlns:p14="http://schemas.microsoft.com/office/powerpoint/2010/main" r:embed="rId2"/>
              </p:ext>
            </p:extLst>
          </p:nvPr>
        </p:nvPicPr>
        <p:blipFill>
          <a:blip r:embed="rId25"/>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469798595"/>
      </p:ext>
    </p:extLst>
  </p:cSld>
  <p:clrMapOvr>
    <a:masterClrMapping/>
  </p:clrMapOvr>
  <mc:AlternateContent xmlns:mc="http://schemas.openxmlformats.org/markup-compatibility/2006" xmlns:p14="http://schemas.microsoft.com/office/powerpoint/2010/main">
    <mc:Choice Requires="p14">
      <p:transition spd="slow" p14:dur="2000" advTm="39484"/>
    </mc:Choice>
    <mc:Fallback xmlns="">
      <p:transition spd="slow" advTm="39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resizing increases collection</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Picture 8">
            <a:extLst>
              <a:ext uri="{FF2B5EF4-FFF2-40B4-BE49-F238E27FC236}">
                <a16:creationId xmlns:a16="http://schemas.microsoft.com/office/drawing/2014/main" id="{39FA2315-CD1F-0DDF-2DF8-973B8D2D315A}"/>
              </a:ext>
            </a:extLst>
          </p:cNvPr>
          <p:cNvPicPr>
            <a:picLocks noChangeAspect="1"/>
          </p:cNvPicPr>
          <p:nvPr/>
        </p:nvPicPr>
        <p:blipFill>
          <a:blip r:embed="rId7"/>
          <a:stretch>
            <a:fillRect/>
          </a:stretch>
        </p:blipFill>
        <p:spPr>
          <a:xfrm>
            <a:off x="685800" y="3149088"/>
            <a:ext cx="5096586" cy="962159"/>
          </a:xfrm>
          <a:prstGeom prst="rect">
            <a:avLst/>
          </a:prstGeom>
        </p:spPr>
      </p:pic>
      <p:pic>
        <p:nvPicPr>
          <p:cNvPr id="15" name="Picture 14">
            <a:extLst>
              <a:ext uri="{FF2B5EF4-FFF2-40B4-BE49-F238E27FC236}">
                <a16:creationId xmlns:a16="http://schemas.microsoft.com/office/drawing/2014/main" id="{EACCDA56-BC9E-5BF2-91FE-44DA3B8F5CF2}"/>
              </a:ext>
            </a:extLst>
          </p:cNvPr>
          <p:cNvPicPr>
            <a:picLocks noChangeAspect="1"/>
          </p:cNvPicPr>
          <p:nvPr/>
        </p:nvPicPr>
        <p:blipFill>
          <a:blip r:embed="rId8"/>
          <a:stretch>
            <a:fillRect/>
          </a:stretch>
        </p:blipFill>
        <p:spPr>
          <a:xfrm>
            <a:off x="685800" y="4889538"/>
            <a:ext cx="5239481" cy="352474"/>
          </a:xfrm>
          <a:prstGeom prst="rect">
            <a:avLst/>
          </a:prstGeom>
        </p:spPr>
      </p:pic>
      <p:pic>
        <p:nvPicPr>
          <p:cNvPr id="18" name="Audio 17">
            <a:hlinkClick r:id="" action="ppaction://media"/>
            <a:extLst>
              <a:ext uri="{FF2B5EF4-FFF2-40B4-BE49-F238E27FC236}">
                <a16:creationId xmlns:a16="http://schemas.microsoft.com/office/drawing/2014/main" id="{B766E4EA-47A6-40E0-E1FB-10F629288BD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48284091"/>
      </p:ext>
    </p:extLst>
  </p:cSld>
  <p:clrMapOvr>
    <a:masterClrMapping/>
  </p:clrMapOvr>
  <mc:AlternateContent xmlns:mc="http://schemas.openxmlformats.org/markup-compatibility/2006" xmlns:p14="http://schemas.microsoft.com/office/powerpoint/2010/main">
    <mc:Choice Requires="p14">
      <p:transition spd="slow" p14:dur="2000" advTm="20173"/>
    </mc:Choice>
    <mc:Fallback xmlns="">
      <p:transition spd="slow" advTm="20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1ECBD38-3C1D-24F0-C161-B2DF03E4F35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8249"/>
    </mc:Choice>
    <mc:Fallback xmlns="">
      <p:transition spd="slow" advTm="78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50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sz="1600" dirty="0" err="1"/>
              <a:t>CPPCheck</a:t>
            </a:r>
            <a:r>
              <a:rPr lang="en-US" sz="1600" dirty="0"/>
              <a:t>: static code analysis (</a:t>
            </a:r>
            <a:r>
              <a:rPr lang="en-US" sz="1600" dirty="0">
                <a:hlinkClick r:id="rId6"/>
              </a:rPr>
              <a:t>https://cppcheck.sourceforge.io/</a:t>
            </a:r>
            <a:r>
              <a:rPr lang="en-US" sz="1600" dirty="0"/>
              <a:t>) </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sz="1600" dirty="0"/>
              <a:t>Static Analysis tool which checks source code for errors, bugs, and quality issues without running the code. For use in early development to strengthen the backbone of the source code prior to launching and testing further.</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sz="1600" dirty="0"/>
              <a:t>Clang: front-end compiler (</a:t>
            </a:r>
            <a:r>
              <a:rPr lang="en-US" sz="1600" dirty="0">
                <a:hlinkClick r:id="rId7"/>
              </a:rPr>
              <a:t>https://clang.llvm.org/</a:t>
            </a:r>
            <a:r>
              <a:rPr lang="en-US" sz="1600" dirty="0"/>
              <a:t>)</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sz="1600" dirty="0"/>
              <a:t>A front-end compiler that translates source code into an ‘intermediate representation’ and can optimize and transformed into code for the back-end.</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sz="1600" dirty="0" err="1"/>
              <a:t>Parasoft</a:t>
            </a:r>
            <a:r>
              <a:rPr lang="en-US" sz="1600" dirty="0"/>
              <a:t>: automated testing suite (</a:t>
            </a:r>
            <a:r>
              <a:rPr lang="en-US" sz="1600" dirty="0">
                <a:hlinkClick r:id="rId8"/>
              </a:rPr>
              <a:t>https://www.parasoft.com/</a:t>
            </a:r>
            <a:r>
              <a:rPr lang="en-US" sz="1600" dirty="0"/>
              <a:t>)</a:t>
            </a:r>
          </a:p>
          <a:p>
            <a:pPr marL="685800" lvl="1" indent="-228600" algn="l" rtl="0">
              <a:lnSpc>
                <a:spcPct val="90000"/>
              </a:lnSpc>
              <a:spcBef>
                <a:spcPts val="500"/>
              </a:spcBef>
              <a:spcAft>
                <a:spcPts val="0"/>
              </a:spcAft>
              <a:buClr>
                <a:schemeClr val="lt1"/>
              </a:buClr>
              <a:buSzPts val="2000"/>
              <a:buChar char="•"/>
            </a:pPr>
            <a:endParaRPr lang="en-US" sz="1600" dirty="0"/>
          </a:p>
          <a:p>
            <a:pPr marL="457200" lvl="1" indent="0" algn="l" rtl="0">
              <a:lnSpc>
                <a:spcPct val="90000"/>
              </a:lnSpc>
              <a:spcBef>
                <a:spcPts val="500"/>
              </a:spcBef>
              <a:spcAft>
                <a:spcPts val="0"/>
              </a:spcAft>
              <a:buClr>
                <a:schemeClr val="lt1"/>
              </a:buClr>
              <a:buSzPts val="2000"/>
              <a:buNone/>
            </a:pPr>
            <a:r>
              <a:rPr lang="en-US" sz="1600" dirty="0"/>
              <a:t>Automated testing like unit testing, integration testing and coverage analysis. Can be used after compiling to ensure compiled code behaves correctly.</a:t>
            </a:r>
          </a:p>
          <a:p>
            <a:pPr marL="457200" lvl="1" indent="0" algn="l" rtl="0">
              <a:lnSpc>
                <a:spcPct val="90000"/>
              </a:lnSpc>
              <a:spcBef>
                <a:spcPts val="50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1CE0A25-85F3-8F8F-9530-F8514709C45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3925"/>
    </mc:Choice>
    <mc:Fallback xmlns="">
      <p:transition spd="slow" advTm="63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Risks of waiting to act may involve data loss which is a root cause for customer loss, financial loss, and potentially system loss depending on the severity of attack.</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Acting fast to mitigate damage, prevent future threats, and reoperate any sensitive systems which will alleviate some of the incidents in the risks description.</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E8F55A3-2780-6CF9-F494-3198D0E91F7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8877"/>
    </mc:Choice>
    <mc:Fallback xmlns="">
      <p:transition spd="slow" advTm="38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Update security policy regularly to stay ahead of threats</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Offer comprehensive employee training to mitigate data loss via inside actor</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Create and update an incident response plan and be ready to act if an incident occurs</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Identify critical assets and enroll a security standards check to cover each one</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Perform policy checks and user cleanup regularly to reduce the risk of access from unused accounts</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90E3E88-65C8-02A5-E521-87E043D6046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675"/>
    </mc:Choice>
    <mc:Fallback xmlns="">
      <p:transition spd="slow" advTm="30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ISO/IEC 27001 – Information Security Management</a:t>
            </a:r>
          </a:p>
          <a:p>
            <a:pPr marL="457200" lvl="1" indent="0">
              <a:spcBef>
                <a:spcPts val="0"/>
              </a:spcBef>
              <a:buSzPts val="2200"/>
              <a:buNone/>
            </a:pPr>
            <a:r>
              <a:rPr lang="en-US" sz="1600" dirty="0"/>
              <a:t>This standard provides a framework for establishing, implementing, and maintaining an information security management system (ISMS). This helps the organization manage their information security risks with efficiency and effectiveness.</a:t>
            </a:r>
          </a:p>
          <a:p>
            <a:pPr marL="457200" lvl="1" indent="0">
              <a:spcBef>
                <a:spcPts val="0"/>
              </a:spcBef>
              <a:buSzPts val="2200"/>
              <a:buNone/>
            </a:pPr>
            <a:endParaRPr lang="en-US" sz="1600" dirty="0"/>
          </a:p>
          <a:p>
            <a:pPr marL="228600" lvl="0" indent="-228600" algn="l" rtl="0">
              <a:lnSpc>
                <a:spcPct val="90000"/>
              </a:lnSpc>
              <a:spcBef>
                <a:spcPts val="0"/>
              </a:spcBef>
              <a:spcAft>
                <a:spcPts val="0"/>
              </a:spcAft>
              <a:buClr>
                <a:schemeClr val="lt1"/>
              </a:buClr>
              <a:buSzPts val="2200"/>
              <a:buChar char="•"/>
            </a:pPr>
            <a:r>
              <a:rPr lang="en-US" dirty="0"/>
              <a:t>NIST Security Framework</a:t>
            </a:r>
          </a:p>
          <a:p>
            <a:pPr marL="457200" lvl="1" indent="0">
              <a:spcBef>
                <a:spcPts val="0"/>
              </a:spcBef>
              <a:buSzPts val="2200"/>
              <a:buNone/>
            </a:pPr>
            <a:r>
              <a:rPr lang="en-US" sz="1600" dirty="0"/>
              <a:t>The National Institute of Standards and Technology (NIST) Cybersecurity Framework offers guidelines for managing and reducing cybersecurity risks. It includes core functions like Identify, Protect, Detect, Respond, and Recover.</a:t>
            </a:r>
          </a:p>
          <a:p>
            <a:pPr marL="457200" lvl="1" indent="0">
              <a:spcBef>
                <a:spcPts val="0"/>
              </a:spcBef>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General Data Protection Regulation</a:t>
            </a:r>
          </a:p>
          <a:p>
            <a:pPr marL="457200" lvl="1" indent="0">
              <a:spcBef>
                <a:spcPts val="0"/>
              </a:spcBef>
              <a:buSzPts val="2200"/>
              <a:buNone/>
            </a:pPr>
            <a:r>
              <a:rPr lang="en-US" sz="1600" dirty="0"/>
              <a:t>GDPR sets strict guidelines for data protection and privacy in the European Union. It mandates how organizations should handle personal data and respond to data breaches.</a:t>
            </a:r>
          </a:p>
          <a:p>
            <a:pPr marL="457200" lvl="1" indent="0">
              <a:spcBef>
                <a:spcPts val="0"/>
              </a:spcBef>
              <a:buSzPts val="2200"/>
              <a:buNone/>
            </a:pPr>
            <a:endParaRPr lang="en-US" sz="1600" dirty="0"/>
          </a:p>
          <a:p>
            <a:pPr marL="457200" lvl="1" indent="0">
              <a:spcBef>
                <a:spcPts val="0"/>
              </a:spcBef>
              <a:buSzPts val="2200"/>
              <a:buNone/>
            </a:pPr>
            <a:endParaRPr lang="en-US" sz="1600" dirty="0"/>
          </a:p>
          <a:p>
            <a:pPr marL="742950" lvl="1" indent="-285750">
              <a:spcBef>
                <a:spcPts val="0"/>
              </a:spcBef>
              <a:buSzPts val="2200"/>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C241C838-341E-48AD-2ECD-F8CFB54DD14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6466"/>
    </mc:Choice>
    <mc:Fallback xmlns="">
      <p:transition spd="slow" advTm="66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200"/>
              <a:buChar char="•"/>
            </a:pPr>
            <a:r>
              <a:rPr lang="en-US" dirty="0"/>
              <a:t>International Organization for Standardization. (2013). </a:t>
            </a:r>
            <a:r>
              <a:rPr lang="en-US" i="1" dirty="0"/>
              <a:t>ISO/IEC 27001:2013 Information technology — Security techniques — Information security management systems — Requirements</a:t>
            </a:r>
            <a:r>
              <a:rPr lang="en-US" dirty="0"/>
              <a:t>. Retrieved from </a:t>
            </a:r>
            <a:r>
              <a:rPr lang="en-US" dirty="0">
                <a:hlinkClick r:id="rId6"/>
              </a:rPr>
              <a:t>https://www.iso.org/standard/54534.html</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National Institute of Standards and Technology. (2018). </a:t>
            </a:r>
            <a:r>
              <a:rPr lang="en-US" i="1" dirty="0"/>
              <a:t>Framework for Improving Critical Infrastructure Cybersecurity, Version 1.1</a:t>
            </a:r>
            <a:r>
              <a:rPr lang="en-US" dirty="0"/>
              <a:t>. Retrieved from </a:t>
            </a:r>
            <a:r>
              <a:rPr lang="en-US" dirty="0">
                <a:hlinkClick r:id="rId7"/>
              </a:rPr>
              <a:t>https://nvlpubs.nist.gov/nistpubs/CSWP/NIST.CSWP.04162018.pdf</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European Union. (2016). </a:t>
            </a:r>
            <a:r>
              <a:rPr lang="en-US" i="1" dirty="0"/>
              <a:t>Regulation (EU) 2016/679 of the European Parliament and of the Council of 27 April 2016 on the protection of natural persons with regard to the processing of personal data and on the free movement of such data (General Data Protection Regulation)</a:t>
            </a:r>
            <a:r>
              <a:rPr lang="en-US" dirty="0"/>
              <a:t>. Retrieved from </a:t>
            </a:r>
            <a:r>
              <a:rPr lang="en-US" dirty="0">
                <a:hlinkClick r:id="rId8"/>
              </a:rPr>
              <a:t>https://eur-lex.europa.eu/eli/reg/2016/679/oj</a:t>
            </a: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3F4E7B4C-2633-B8D9-86C9-5E99E7613D3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55"/>
    </mc:Choice>
    <mc:Fallback xmlns="">
      <p:transition spd="slow" advTm="6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656402" y="2296431"/>
            <a:ext cx="4715123"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illustration of “Defense in Depth” depicts the layers of security required to protect the core (critical assets / system data). Each layer has been carefully chosen to form a strong defensive layering system.</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90595" y="229643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AB45535-96E3-8DF8-FD7F-7EE763292E9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053"/>
    </mc:Choice>
    <mc:Fallback xmlns="">
      <p:transition spd="slow" advTm="32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799" y="4681728"/>
            <a:ext cx="5023103" cy="201168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1 – Date Type (One Definition Rule)</a:t>
            </a:r>
          </a:p>
          <a:p>
            <a:pPr marL="228600" lvl="0" indent="0" algn="l" rtl="0">
              <a:lnSpc>
                <a:spcPct val="107916"/>
              </a:lnSpc>
              <a:spcBef>
                <a:spcPts val="0"/>
              </a:spcBef>
              <a:spcAft>
                <a:spcPts val="0"/>
              </a:spcAft>
              <a:buSzPts val="1800"/>
              <a:buNone/>
            </a:pPr>
            <a:r>
              <a:rPr lang="en-US" sz="2000" dirty="0">
                <a:solidFill>
                  <a:srgbClr val="FFFFFF"/>
                </a:solidFill>
              </a:rPr>
              <a:t>2 – Data Value (overflow)</a:t>
            </a:r>
          </a:p>
          <a:p>
            <a:pPr marL="228600" lvl="0" indent="0" algn="l" rtl="0">
              <a:lnSpc>
                <a:spcPct val="107916"/>
              </a:lnSpc>
              <a:spcBef>
                <a:spcPts val="0"/>
              </a:spcBef>
              <a:spcAft>
                <a:spcPts val="0"/>
              </a:spcAft>
              <a:buSzPts val="1800"/>
              <a:buNone/>
            </a:pPr>
            <a:r>
              <a:rPr lang="en-US" sz="2000" dirty="0">
                <a:solidFill>
                  <a:srgbClr val="FFFFFF"/>
                </a:solidFill>
              </a:rPr>
              <a:t>3 – String Correctness (Avoid null </a:t>
            </a:r>
            <a:r>
              <a:rPr lang="en-US" sz="2000" dirty="0" err="1">
                <a:solidFill>
                  <a:srgbClr val="FFFFFF"/>
                </a:solidFill>
              </a:rPr>
              <a:t>ptr</a:t>
            </a:r>
            <a:r>
              <a:rPr lang="en-US" sz="2000" dirty="0">
                <a:solidFill>
                  <a:srgbClr val="FFFFFF"/>
                </a:solidFill>
              </a:rPr>
              <a:t>)</a:t>
            </a:r>
          </a:p>
          <a:p>
            <a:pPr marL="228600" lvl="0" indent="0" algn="l" rtl="0">
              <a:lnSpc>
                <a:spcPct val="107916"/>
              </a:lnSpc>
              <a:spcBef>
                <a:spcPts val="0"/>
              </a:spcBef>
              <a:spcAft>
                <a:spcPts val="0"/>
              </a:spcAft>
              <a:buSzPts val="1800"/>
              <a:buNone/>
            </a:pPr>
            <a:r>
              <a:rPr lang="en-US" sz="2000" dirty="0">
                <a:solidFill>
                  <a:srgbClr val="FFFFFF"/>
                </a:solidFill>
              </a:rPr>
              <a:t>4 – SQL Injection (sanitize strings)</a:t>
            </a:r>
          </a:p>
          <a:p>
            <a:pPr marL="228600" lvl="0" indent="0" algn="l" rtl="0">
              <a:lnSpc>
                <a:spcPct val="107916"/>
              </a:lnSpc>
              <a:spcBef>
                <a:spcPts val="0"/>
              </a:spcBef>
              <a:spcAft>
                <a:spcPts val="0"/>
              </a:spcAft>
              <a:buSzPts val="1800"/>
              <a:buNone/>
            </a:pPr>
            <a:r>
              <a:rPr lang="en-US" sz="2000" dirty="0">
                <a:solidFill>
                  <a:srgbClr val="FFFFFF"/>
                </a:solidFill>
              </a:rPr>
              <a:t>5 – Memory Protection</a:t>
            </a: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Object 1">
            <a:extLst>
              <a:ext uri="{FF2B5EF4-FFF2-40B4-BE49-F238E27FC236}">
                <a16:creationId xmlns:a16="http://schemas.microsoft.com/office/drawing/2014/main" id="{99B892BE-42C8-AFB3-4096-7258941ECFC2}"/>
              </a:ext>
            </a:extLst>
          </p:cNvPr>
          <p:cNvGraphicFramePr>
            <a:graphicFrameLocks noChangeAspect="1"/>
          </p:cNvGraphicFramePr>
          <p:nvPr>
            <p:extLst>
              <p:ext uri="{D42A27DB-BD31-4B8C-83A1-F6EECF244321}">
                <p14:modId xmlns:p14="http://schemas.microsoft.com/office/powerpoint/2010/main" val="3729256308"/>
              </p:ext>
            </p:extLst>
          </p:nvPr>
        </p:nvGraphicFramePr>
        <p:xfrm>
          <a:off x="1530447" y="2009966"/>
          <a:ext cx="9131106" cy="2790634"/>
        </p:xfrm>
        <a:graphic>
          <a:graphicData uri="http://schemas.openxmlformats.org/presentationml/2006/ole">
            <mc:AlternateContent xmlns:mc="http://schemas.openxmlformats.org/markup-compatibility/2006">
              <mc:Choice xmlns:v="urn:schemas-microsoft-com:vml" Requires="v">
                <p:oleObj name="Document" r:id="rId7" imgW="7007035" imgH="2141105" progId="Word.Document.12">
                  <p:embed/>
                </p:oleObj>
              </mc:Choice>
              <mc:Fallback>
                <p:oleObj name="Document" r:id="rId7" imgW="7007035" imgH="2141105" progId="Word.Document.12">
                  <p:embed/>
                  <p:pic>
                    <p:nvPicPr>
                      <p:cNvPr id="0" name=""/>
                      <p:cNvPicPr/>
                      <p:nvPr/>
                    </p:nvPicPr>
                    <p:blipFill>
                      <a:blip r:embed="rId8"/>
                      <a:stretch>
                        <a:fillRect/>
                      </a:stretch>
                    </p:blipFill>
                    <p:spPr>
                      <a:xfrm>
                        <a:off x="1530447" y="2009966"/>
                        <a:ext cx="9131106" cy="2790634"/>
                      </a:xfrm>
                      <a:prstGeom prst="rect">
                        <a:avLst/>
                      </a:prstGeom>
                    </p:spPr>
                  </p:pic>
                </p:oleObj>
              </mc:Fallback>
            </mc:AlternateContent>
          </a:graphicData>
        </a:graphic>
      </p:graphicFrame>
      <p:sp>
        <p:nvSpPr>
          <p:cNvPr id="4" name="Google Shape;160;p4">
            <a:extLst>
              <a:ext uri="{FF2B5EF4-FFF2-40B4-BE49-F238E27FC236}">
                <a16:creationId xmlns:a16="http://schemas.microsoft.com/office/drawing/2014/main" id="{B7B6CF13-A193-9790-62B7-83A04AF6845D}"/>
              </a:ext>
            </a:extLst>
          </p:cNvPr>
          <p:cNvSpPr txBox="1">
            <a:spLocks/>
          </p:cNvSpPr>
          <p:nvPr/>
        </p:nvSpPr>
        <p:spPr>
          <a:xfrm>
            <a:off x="5797296" y="4681728"/>
            <a:ext cx="5023104" cy="201168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0">
              <a:lnSpc>
                <a:spcPct val="107916"/>
              </a:lnSpc>
              <a:spcBef>
                <a:spcPts val="0"/>
              </a:spcBef>
              <a:buFont typeface="Arial"/>
              <a:buNone/>
            </a:pPr>
            <a:r>
              <a:rPr lang="en-US" sz="2000" dirty="0">
                <a:solidFill>
                  <a:srgbClr val="FFFFFF"/>
                </a:solidFill>
              </a:rPr>
              <a:t>6 – Assertions (static asserts)</a:t>
            </a:r>
          </a:p>
          <a:p>
            <a:pPr marL="228600" indent="0">
              <a:lnSpc>
                <a:spcPct val="107916"/>
              </a:lnSpc>
              <a:spcBef>
                <a:spcPts val="0"/>
              </a:spcBef>
              <a:buFont typeface="Arial"/>
              <a:buNone/>
            </a:pPr>
            <a:r>
              <a:rPr lang="en-US" sz="2000" dirty="0">
                <a:solidFill>
                  <a:srgbClr val="FFFFFF"/>
                </a:solidFill>
              </a:rPr>
              <a:t>7 – Exceptions (always catch except)</a:t>
            </a:r>
          </a:p>
          <a:p>
            <a:pPr marL="228600" indent="0">
              <a:lnSpc>
                <a:spcPct val="107916"/>
              </a:lnSpc>
              <a:spcBef>
                <a:spcPts val="0"/>
              </a:spcBef>
              <a:buFont typeface="Arial"/>
              <a:buNone/>
            </a:pPr>
            <a:r>
              <a:rPr lang="en-US" sz="2000" dirty="0">
                <a:solidFill>
                  <a:srgbClr val="FFFFFF"/>
                </a:solidFill>
              </a:rPr>
              <a:t>8 – Sequence of Events </a:t>
            </a:r>
          </a:p>
          <a:p>
            <a:pPr marL="228600" indent="0">
              <a:lnSpc>
                <a:spcPct val="107916"/>
              </a:lnSpc>
              <a:spcBef>
                <a:spcPts val="0"/>
              </a:spcBef>
              <a:buFont typeface="Arial"/>
              <a:buNone/>
            </a:pPr>
            <a:r>
              <a:rPr lang="en-US" sz="2000" dirty="0">
                <a:solidFill>
                  <a:srgbClr val="FFFFFF"/>
                </a:solidFill>
              </a:rPr>
              <a:t>9 – Integer Precision</a:t>
            </a:r>
          </a:p>
          <a:p>
            <a:pPr marL="228600" indent="0">
              <a:lnSpc>
                <a:spcPct val="107916"/>
              </a:lnSpc>
              <a:spcBef>
                <a:spcPts val="0"/>
              </a:spcBef>
              <a:buFont typeface="Arial"/>
              <a:buNone/>
            </a:pPr>
            <a:r>
              <a:rPr lang="en-US" sz="2000" dirty="0">
                <a:solidFill>
                  <a:srgbClr val="FFFFFF"/>
                </a:solidFill>
              </a:rPr>
              <a:t>10 – Buffer Overflow</a:t>
            </a:r>
            <a:endParaRPr lang="en-US" sz="2000" dirty="0"/>
          </a:p>
          <a:p>
            <a:pPr marL="228600" indent="-88900">
              <a:buSzPts val="2200"/>
              <a:buFont typeface="Arial"/>
              <a:buNone/>
            </a:pPr>
            <a:endParaRPr lang="en-US" dirty="0"/>
          </a:p>
        </p:txBody>
      </p:sp>
      <p:pic>
        <p:nvPicPr>
          <p:cNvPr id="6" name="Audio 5">
            <a:hlinkClick r:id="" action="ppaction://media"/>
            <a:extLst>
              <a:ext uri="{FF2B5EF4-FFF2-40B4-BE49-F238E27FC236}">
                <a16:creationId xmlns:a16="http://schemas.microsoft.com/office/drawing/2014/main" id="{7E3F775A-997C-C176-82AF-C370F6A9478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9176"/>
    </mc:Choice>
    <mc:Fallback xmlns="">
      <p:transition spd="slow" advTm="59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68;p5">
            <a:extLst>
              <a:ext uri="{FF2B5EF4-FFF2-40B4-BE49-F238E27FC236}">
                <a16:creationId xmlns:a16="http://schemas.microsoft.com/office/drawing/2014/main" id="{1A1AA9E9-966A-D684-BD52-4B5AF7B6BAEB}"/>
              </a:ext>
            </a:extLst>
          </p:cNvPr>
          <p:cNvSpPr txBox="1">
            <a:spLocks noGrp="1"/>
          </p:cNvSpPr>
          <p:nvPr/>
        </p:nvSpPr>
        <p:spPr>
          <a:xfrm>
            <a:off x="451121" y="1991013"/>
            <a:ext cx="5410200" cy="40241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lvl="0" indent="0" algn="l" rtl="0">
              <a:lnSpc>
                <a:spcPct val="90000"/>
              </a:lnSpc>
              <a:spcBef>
                <a:spcPts val="0"/>
              </a:spcBef>
              <a:spcAft>
                <a:spcPts val="800"/>
              </a:spcAft>
              <a:buClr>
                <a:schemeClr val="lt1"/>
              </a:buClr>
              <a:buSzPts val="2200"/>
              <a:buNone/>
            </a:pPr>
            <a:r>
              <a:rPr lang="en-US" sz="1600" u="sng" dirty="0">
                <a:latin typeface="+mn-lt"/>
              </a:rPr>
              <a:t>1 – Validate Input Data</a:t>
            </a:r>
          </a:p>
          <a:p>
            <a:pPr marL="285750" indent="-285750">
              <a:spcBef>
                <a:spcPts val="0"/>
              </a:spcBef>
              <a:spcAft>
                <a:spcPts val="800"/>
              </a:spcAft>
              <a:buSzPts val="2200"/>
            </a:pPr>
            <a:r>
              <a:rPr lang="en-US" sz="1600" dirty="0">
                <a:latin typeface="+mn-lt"/>
              </a:rPr>
              <a:t>002 – Data Value</a:t>
            </a:r>
          </a:p>
          <a:p>
            <a:pPr marL="0" lvl="0" indent="0" algn="l" rtl="0">
              <a:lnSpc>
                <a:spcPct val="90000"/>
              </a:lnSpc>
              <a:spcBef>
                <a:spcPts val="0"/>
              </a:spcBef>
              <a:spcAft>
                <a:spcPts val="800"/>
              </a:spcAft>
              <a:buClr>
                <a:schemeClr val="lt1"/>
              </a:buClr>
              <a:buSzPts val="2200"/>
              <a:buNone/>
            </a:pPr>
            <a:r>
              <a:rPr lang="en-US" sz="1600" u="sng" dirty="0">
                <a:latin typeface="+mn-lt"/>
              </a:rPr>
              <a:t>2 – Heed Compiler Warnings</a:t>
            </a:r>
          </a:p>
          <a:p>
            <a:pPr marL="285750" indent="-285750">
              <a:spcBef>
                <a:spcPts val="0"/>
              </a:spcBef>
              <a:spcAft>
                <a:spcPts val="800"/>
              </a:spcAft>
              <a:buSzPts val="2200"/>
            </a:pPr>
            <a:r>
              <a:rPr lang="en-US" sz="1600" dirty="0">
                <a:latin typeface="+mn-lt"/>
              </a:rPr>
              <a:t>005 – Memory Protection </a:t>
            </a:r>
          </a:p>
          <a:p>
            <a:pPr marL="285750" indent="-285750">
              <a:spcBef>
                <a:spcPts val="0"/>
              </a:spcBef>
              <a:spcAft>
                <a:spcPts val="800"/>
              </a:spcAft>
              <a:buSzPts val="2200"/>
            </a:pPr>
            <a:r>
              <a:rPr lang="en-US" sz="1600" dirty="0">
                <a:latin typeface="+mn-lt"/>
              </a:rPr>
              <a:t>003 – String Correctness </a:t>
            </a:r>
          </a:p>
          <a:p>
            <a:pPr marL="0" indent="0">
              <a:spcBef>
                <a:spcPts val="0"/>
              </a:spcBef>
              <a:spcAft>
                <a:spcPts val="800"/>
              </a:spcAft>
              <a:buSzPts val="2200"/>
              <a:buNone/>
            </a:pPr>
            <a:r>
              <a:rPr lang="en-US" sz="1600" u="sng" dirty="0">
                <a:latin typeface="+mn-lt"/>
              </a:rPr>
              <a:t>3 – Architect and Design for Security Policies</a:t>
            </a:r>
          </a:p>
          <a:p>
            <a:pPr marL="285750" indent="-285750">
              <a:spcBef>
                <a:spcPts val="0"/>
              </a:spcBef>
              <a:spcAft>
                <a:spcPts val="800"/>
              </a:spcAft>
              <a:buSzPts val="2200"/>
            </a:pPr>
            <a:r>
              <a:rPr lang="en-US" sz="1600" dirty="0">
                <a:latin typeface="+mn-lt"/>
              </a:rPr>
              <a:t>006 – Assertions </a:t>
            </a:r>
          </a:p>
          <a:p>
            <a:pPr marL="285750" indent="-285750">
              <a:spcBef>
                <a:spcPts val="0"/>
              </a:spcBef>
              <a:spcAft>
                <a:spcPts val="800"/>
              </a:spcAft>
              <a:buSzPts val="2200"/>
            </a:pPr>
            <a:r>
              <a:rPr lang="en-US" sz="1600" dirty="0">
                <a:latin typeface="+mn-lt"/>
              </a:rPr>
              <a:t>004 – SQL Injection </a:t>
            </a:r>
          </a:p>
          <a:p>
            <a:pPr marL="285750" indent="-285750">
              <a:spcBef>
                <a:spcPts val="0"/>
              </a:spcBef>
              <a:spcAft>
                <a:spcPts val="800"/>
              </a:spcAft>
              <a:buSzPts val="2200"/>
            </a:pPr>
            <a:r>
              <a:rPr lang="en-US" sz="1600" dirty="0">
                <a:latin typeface="+mn-lt"/>
              </a:rPr>
              <a:t>001 – Data Value</a:t>
            </a:r>
          </a:p>
          <a:p>
            <a:pPr marL="0" indent="0">
              <a:spcBef>
                <a:spcPts val="0"/>
              </a:spcBef>
              <a:spcAft>
                <a:spcPts val="800"/>
              </a:spcAft>
              <a:buSzPts val="2200"/>
              <a:buNone/>
            </a:pPr>
            <a:r>
              <a:rPr lang="en-US" sz="1600" u="sng" dirty="0">
                <a:latin typeface="+mn-lt"/>
              </a:rPr>
              <a:t>4 – Keep It Simple</a:t>
            </a:r>
          </a:p>
          <a:p>
            <a:pPr marL="285750" indent="-285750">
              <a:spcBef>
                <a:spcPts val="0"/>
              </a:spcBef>
              <a:spcAft>
                <a:spcPts val="800"/>
              </a:spcAft>
              <a:buSzPts val="2200"/>
            </a:pPr>
            <a:r>
              <a:rPr lang="en-US" sz="1600" dirty="0">
                <a:latin typeface="+mn-lt"/>
              </a:rPr>
              <a:t>010 – Buffer Overflow</a:t>
            </a:r>
          </a:p>
          <a:p>
            <a:pPr marL="285750" indent="-285750">
              <a:spcBef>
                <a:spcPts val="0"/>
              </a:spcBef>
              <a:spcAft>
                <a:spcPts val="800"/>
              </a:spcAft>
              <a:buSzPts val="2200"/>
            </a:pPr>
            <a:r>
              <a:rPr lang="en-US" sz="1600" dirty="0">
                <a:latin typeface="+mn-lt"/>
              </a:rPr>
              <a:t>008 – Sequence of Events</a:t>
            </a:r>
          </a:p>
          <a:p>
            <a:pPr marL="285750" indent="-285750">
              <a:spcBef>
                <a:spcPts val="0"/>
              </a:spcBef>
              <a:spcAft>
                <a:spcPts val="800"/>
              </a:spcAft>
              <a:buSzPts val="2200"/>
            </a:pPr>
            <a:r>
              <a:rPr lang="en-US" sz="1600" dirty="0">
                <a:latin typeface="+mn-lt"/>
              </a:rPr>
              <a:t>001 – Data Value</a:t>
            </a:r>
          </a:p>
          <a:p>
            <a:pPr marL="0" indent="0">
              <a:spcBef>
                <a:spcPts val="0"/>
              </a:spcBef>
              <a:spcAft>
                <a:spcPts val="800"/>
              </a:spcAft>
              <a:buSzPts val="2200"/>
              <a:buNone/>
            </a:pPr>
            <a:r>
              <a:rPr lang="en-US" sz="1600" u="sng" dirty="0">
                <a:latin typeface="+mn-lt"/>
              </a:rPr>
              <a:t>5 – Default Deny</a:t>
            </a:r>
          </a:p>
          <a:p>
            <a:pPr marL="285750" indent="-285750">
              <a:spcBef>
                <a:spcPts val="0"/>
              </a:spcBef>
              <a:spcAft>
                <a:spcPts val="800"/>
              </a:spcAft>
              <a:buSzPts val="2200"/>
            </a:pPr>
            <a:r>
              <a:rPr lang="en-US" sz="1600" dirty="0">
                <a:latin typeface="+mn-lt"/>
              </a:rPr>
              <a:t>005 – Memory Protection </a:t>
            </a:r>
          </a:p>
          <a:p>
            <a:pPr marL="0" indent="0">
              <a:spcBef>
                <a:spcPts val="0"/>
              </a:spcBef>
              <a:spcAft>
                <a:spcPts val="800"/>
              </a:spcAft>
              <a:buSzPts val="2200"/>
              <a:buNone/>
            </a:pPr>
            <a:endParaRPr lang="en-US" sz="1600" dirty="0">
              <a:latin typeface="+mn-lt"/>
            </a:endParaRPr>
          </a:p>
        </p:txBody>
      </p:sp>
      <p:sp>
        <p:nvSpPr>
          <p:cNvPr id="6" name="Google Shape;168;p5">
            <a:extLst>
              <a:ext uri="{FF2B5EF4-FFF2-40B4-BE49-F238E27FC236}">
                <a16:creationId xmlns:a16="http://schemas.microsoft.com/office/drawing/2014/main" id="{B80F3C76-2B8C-5A64-98F0-847B77DF181B}"/>
              </a:ext>
            </a:extLst>
          </p:cNvPr>
          <p:cNvSpPr txBox="1">
            <a:spLocks noGrp="1"/>
          </p:cNvSpPr>
          <p:nvPr/>
        </p:nvSpPr>
        <p:spPr>
          <a:xfrm>
            <a:off x="4782329" y="1993394"/>
            <a:ext cx="5410200" cy="40241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lvl="0" indent="0" algn="l" rtl="0">
              <a:lnSpc>
                <a:spcPct val="90000"/>
              </a:lnSpc>
              <a:spcBef>
                <a:spcPts val="0"/>
              </a:spcBef>
              <a:spcAft>
                <a:spcPts val="800"/>
              </a:spcAft>
              <a:buClr>
                <a:schemeClr val="lt1"/>
              </a:buClr>
              <a:buSzPts val="2200"/>
              <a:buNone/>
            </a:pPr>
            <a:r>
              <a:rPr lang="en-US" sz="1600" u="sng" dirty="0">
                <a:latin typeface="+mn-lt"/>
              </a:rPr>
              <a:t>6 – Adhere to the Principle of Least Privilege</a:t>
            </a:r>
          </a:p>
          <a:p>
            <a:pPr marL="285750" indent="-285750">
              <a:spcBef>
                <a:spcPts val="0"/>
              </a:spcBef>
              <a:spcAft>
                <a:spcPts val="800"/>
              </a:spcAft>
              <a:buSzPts val="2200"/>
            </a:pPr>
            <a:r>
              <a:rPr lang="en-US" sz="1600" dirty="0">
                <a:latin typeface="+mn-lt"/>
              </a:rPr>
              <a:t>005 – Memory Protection </a:t>
            </a:r>
            <a:endParaRPr lang="en-US" sz="1600" u="sng" dirty="0">
              <a:latin typeface="+mn-lt"/>
            </a:endParaRPr>
          </a:p>
          <a:p>
            <a:pPr marL="0" lvl="0" indent="0" algn="l" rtl="0">
              <a:lnSpc>
                <a:spcPct val="90000"/>
              </a:lnSpc>
              <a:spcBef>
                <a:spcPts val="0"/>
              </a:spcBef>
              <a:spcAft>
                <a:spcPts val="800"/>
              </a:spcAft>
              <a:buClr>
                <a:schemeClr val="lt1"/>
              </a:buClr>
              <a:buSzPts val="2200"/>
              <a:buNone/>
            </a:pPr>
            <a:r>
              <a:rPr lang="en-US" sz="1600" u="sng" dirty="0">
                <a:latin typeface="+mn-lt"/>
              </a:rPr>
              <a:t>7 – Sanitize Data Sent to Other Systems</a:t>
            </a:r>
          </a:p>
          <a:p>
            <a:pPr marL="285750" indent="-285750">
              <a:spcBef>
                <a:spcPts val="0"/>
              </a:spcBef>
              <a:spcAft>
                <a:spcPts val="800"/>
              </a:spcAft>
              <a:buSzPts val="2200"/>
            </a:pPr>
            <a:r>
              <a:rPr lang="en-US" sz="1600" dirty="0">
                <a:latin typeface="+mn-lt"/>
              </a:rPr>
              <a:t>004 – SQL Injection </a:t>
            </a:r>
            <a:endParaRPr lang="en-US" sz="1600" u="sng" dirty="0">
              <a:latin typeface="+mn-lt"/>
            </a:endParaRPr>
          </a:p>
          <a:p>
            <a:pPr marL="0" indent="0">
              <a:spcBef>
                <a:spcPts val="0"/>
              </a:spcBef>
              <a:spcAft>
                <a:spcPts val="800"/>
              </a:spcAft>
              <a:buSzPts val="2200"/>
              <a:buNone/>
            </a:pPr>
            <a:r>
              <a:rPr lang="en-US" sz="1600" u="sng" dirty="0">
                <a:latin typeface="+mn-lt"/>
              </a:rPr>
              <a:t>8 – Practice Defense in Depth</a:t>
            </a:r>
          </a:p>
          <a:p>
            <a:pPr marL="285750" indent="-285750">
              <a:spcBef>
                <a:spcPts val="0"/>
              </a:spcBef>
              <a:spcAft>
                <a:spcPts val="800"/>
              </a:spcAft>
              <a:buSzPts val="2200"/>
            </a:pPr>
            <a:r>
              <a:rPr lang="en-US" sz="1600" dirty="0">
                <a:latin typeface="+mn-lt"/>
              </a:rPr>
              <a:t>*** – All</a:t>
            </a:r>
          </a:p>
          <a:p>
            <a:pPr marL="0" indent="0">
              <a:spcBef>
                <a:spcPts val="0"/>
              </a:spcBef>
              <a:spcAft>
                <a:spcPts val="800"/>
              </a:spcAft>
              <a:buSzPts val="2200"/>
              <a:buNone/>
            </a:pPr>
            <a:r>
              <a:rPr lang="en-US" sz="1600" u="sng" dirty="0">
                <a:latin typeface="+mn-lt"/>
              </a:rPr>
              <a:t>9 – Use Effective Quality Assurance Techniques</a:t>
            </a:r>
          </a:p>
          <a:p>
            <a:pPr marL="285750" indent="-285750">
              <a:spcBef>
                <a:spcPts val="0"/>
              </a:spcBef>
              <a:spcAft>
                <a:spcPts val="800"/>
              </a:spcAft>
              <a:buSzPts val="2200"/>
            </a:pPr>
            <a:r>
              <a:rPr lang="en-US" sz="1600" dirty="0">
                <a:latin typeface="+mn-lt"/>
              </a:rPr>
              <a:t>007 – Exceptions </a:t>
            </a:r>
          </a:p>
          <a:p>
            <a:pPr marL="285750" indent="-285750">
              <a:spcBef>
                <a:spcPts val="0"/>
              </a:spcBef>
              <a:spcAft>
                <a:spcPts val="800"/>
              </a:spcAft>
              <a:buSzPts val="2200"/>
            </a:pPr>
            <a:r>
              <a:rPr lang="en-US" sz="1600" dirty="0">
                <a:latin typeface="+mn-lt"/>
              </a:rPr>
              <a:t>006 – Assertions</a:t>
            </a:r>
          </a:p>
          <a:p>
            <a:pPr marL="285750" indent="-285750">
              <a:spcBef>
                <a:spcPts val="0"/>
              </a:spcBef>
              <a:spcAft>
                <a:spcPts val="800"/>
              </a:spcAft>
              <a:buSzPts val="2200"/>
            </a:pPr>
            <a:r>
              <a:rPr lang="en-US" sz="1600" dirty="0">
                <a:latin typeface="+mn-lt"/>
              </a:rPr>
              <a:t>005 – Memory Protection </a:t>
            </a:r>
          </a:p>
          <a:p>
            <a:pPr marL="0" indent="0">
              <a:spcBef>
                <a:spcPts val="0"/>
              </a:spcBef>
              <a:spcAft>
                <a:spcPts val="800"/>
              </a:spcAft>
              <a:buSzPts val="2200"/>
              <a:buNone/>
            </a:pPr>
            <a:r>
              <a:rPr lang="en-US" sz="1600" u="sng" dirty="0">
                <a:latin typeface="+mn-lt"/>
              </a:rPr>
              <a:t>10 – Adopt a Secure Coding Standard</a:t>
            </a:r>
          </a:p>
          <a:p>
            <a:pPr marL="285750" indent="-285750">
              <a:spcBef>
                <a:spcPts val="0"/>
              </a:spcBef>
              <a:spcAft>
                <a:spcPts val="800"/>
              </a:spcAft>
              <a:buSzPts val="2200"/>
            </a:pPr>
            <a:r>
              <a:rPr lang="en-US" sz="1600" dirty="0">
                <a:latin typeface="+mn-lt"/>
              </a:rPr>
              <a:t>010 – Buffer Overflow</a:t>
            </a:r>
          </a:p>
          <a:p>
            <a:pPr marL="285750" indent="-285750">
              <a:spcBef>
                <a:spcPts val="0"/>
              </a:spcBef>
              <a:spcAft>
                <a:spcPts val="800"/>
              </a:spcAft>
              <a:buSzPts val="2200"/>
            </a:pPr>
            <a:r>
              <a:rPr lang="en-US" sz="1600" dirty="0">
                <a:latin typeface="+mn-lt"/>
              </a:rPr>
              <a:t>008 – Sequence of Events</a:t>
            </a:r>
          </a:p>
          <a:p>
            <a:pPr marL="285750" indent="-285750">
              <a:spcBef>
                <a:spcPts val="0"/>
              </a:spcBef>
              <a:spcAft>
                <a:spcPts val="800"/>
              </a:spcAft>
              <a:buSzPts val="2200"/>
            </a:pPr>
            <a:r>
              <a:rPr lang="en-US" sz="1600" dirty="0">
                <a:latin typeface="+mn-lt"/>
              </a:rPr>
              <a:t>007 – Exceptions </a:t>
            </a:r>
          </a:p>
          <a:p>
            <a:pPr marL="285750" indent="-285750">
              <a:spcBef>
                <a:spcPts val="0"/>
              </a:spcBef>
              <a:spcAft>
                <a:spcPts val="800"/>
              </a:spcAft>
              <a:buSzPts val="2200"/>
            </a:pPr>
            <a:r>
              <a:rPr lang="en-US" sz="1600" dirty="0">
                <a:latin typeface="+mn-lt"/>
              </a:rPr>
              <a:t>001 – Data Value</a:t>
            </a:r>
          </a:p>
        </p:txBody>
      </p:sp>
      <p:pic>
        <p:nvPicPr>
          <p:cNvPr id="8" name="Audio 7">
            <a:hlinkClick r:id="" action="ppaction://media"/>
            <a:extLst>
              <a:ext uri="{FF2B5EF4-FFF2-40B4-BE49-F238E27FC236}">
                <a16:creationId xmlns:a16="http://schemas.microsoft.com/office/drawing/2014/main" id="{D8D5CF68-4205-DEE9-C0AF-222C1D03ED9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6758"/>
    </mc:Choice>
    <mc:Fallback xmlns="">
      <p:transition spd="slow" advTm="66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Object 3">
            <a:extLst>
              <a:ext uri="{FF2B5EF4-FFF2-40B4-BE49-F238E27FC236}">
                <a16:creationId xmlns:a16="http://schemas.microsoft.com/office/drawing/2014/main" id="{32FFCB2A-F2A2-9857-68EF-9C20F7FBF9B6}"/>
              </a:ext>
            </a:extLst>
          </p:cNvPr>
          <p:cNvGraphicFramePr>
            <a:graphicFrameLocks noChangeAspect="1"/>
          </p:cNvGraphicFramePr>
          <p:nvPr>
            <p:extLst>
              <p:ext uri="{D42A27DB-BD31-4B8C-83A1-F6EECF244321}">
                <p14:modId xmlns:p14="http://schemas.microsoft.com/office/powerpoint/2010/main" val="1870996479"/>
              </p:ext>
            </p:extLst>
          </p:nvPr>
        </p:nvGraphicFramePr>
        <p:xfrm>
          <a:off x="756079" y="2286452"/>
          <a:ext cx="10679841" cy="3263956"/>
        </p:xfrm>
        <a:graphic>
          <a:graphicData uri="http://schemas.openxmlformats.org/presentationml/2006/ole">
            <mc:AlternateContent xmlns:mc="http://schemas.openxmlformats.org/markup-compatibility/2006">
              <mc:Choice xmlns:v="urn:schemas-microsoft-com:vml" Requires="v">
                <p:oleObj name="Document" r:id="rId7" imgW="7007035" imgH="2141105" progId="Word.Document.12">
                  <p:embed/>
                </p:oleObj>
              </mc:Choice>
              <mc:Fallback>
                <p:oleObj name="Document" r:id="rId7" imgW="7007035" imgH="2141105" progId="Word.Document.12">
                  <p:embed/>
                  <p:pic>
                    <p:nvPicPr>
                      <p:cNvPr id="2" name="Object 1">
                        <a:extLst>
                          <a:ext uri="{FF2B5EF4-FFF2-40B4-BE49-F238E27FC236}">
                            <a16:creationId xmlns:a16="http://schemas.microsoft.com/office/drawing/2014/main" id="{99B892BE-42C8-AFB3-4096-7258941ECFC2}"/>
                          </a:ext>
                        </a:extLst>
                      </p:cNvPr>
                      <p:cNvPicPr/>
                      <p:nvPr/>
                    </p:nvPicPr>
                    <p:blipFill>
                      <a:blip r:embed="rId8"/>
                      <a:stretch>
                        <a:fillRect/>
                      </a:stretch>
                    </p:blipFill>
                    <p:spPr>
                      <a:xfrm>
                        <a:off x="756079" y="2286452"/>
                        <a:ext cx="10679841" cy="3263956"/>
                      </a:xfrm>
                      <a:prstGeom prst="rect">
                        <a:avLst/>
                      </a:prstGeom>
                    </p:spPr>
                  </p:pic>
                </p:oleObj>
              </mc:Fallback>
            </mc:AlternateContent>
          </a:graphicData>
        </a:graphic>
      </p:graphicFrame>
      <p:pic>
        <p:nvPicPr>
          <p:cNvPr id="6" name="Audio 5">
            <a:hlinkClick r:id="" action="ppaction://media"/>
            <a:extLst>
              <a:ext uri="{FF2B5EF4-FFF2-40B4-BE49-F238E27FC236}">
                <a16:creationId xmlns:a16="http://schemas.microsoft.com/office/drawing/2014/main" id="{9B7A024B-D60E-5A3C-C5EE-C1CCD7DDFB2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64"/>
    </mc:Choice>
    <mc:Fallback xmlns="">
      <p:transition spd="slow" advTm="5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565626"/>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000"/>
            </a:pPr>
            <a:r>
              <a:rPr lang="en-US" sz="2000" dirty="0"/>
              <a:t>In Rest </a:t>
            </a:r>
          </a:p>
          <a:p>
            <a:pPr marL="457200" lvl="1" indent="0">
              <a:spcBef>
                <a:spcPts val="0"/>
              </a:spcBef>
              <a:buSzPts val="2000"/>
              <a:buNone/>
            </a:pPr>
            <a:r>
              <a:rPr lang="en-US" sz="1600" dirty="0"/>
              <a:t>Encryption in rest protects data that is stored within storage devices.</a:t>
            </a:r>
          </a:p>
          <a:p>
            <a:pPr marL="457200" lvl="1" indent="0">
              <a:spcBef>
                <a:spcPts val="0"/>
              </a:spcBef>
              <a:buSzPts val="2000"/>
              <a:buNone/>
            </a:pPr>
            <a:endParaRPr lang="en-US" sz="1400" dirty="0"/>
          </a:p>
          <a:p>
            <a:pPr marL="457200" lvl="1" indent="0">
              <a:spcBef>
                <a:spcPts val="0"/>
              </a:spcBef>
              <a:buSzPts val="2000"/>
              <a:buNone/>
            </a:pPr>
            <a:endParaRPr sz="1400" dirty="0"/>
          </a:p>
          <a:p>
            <a:pPr marL="342900">
              <a:buSzPts val="1600"/>
            </a:pPr>
            <a:r>
              <a:rPr lang="en-US" sz="2000" dirty="0"/>
              <a:t>In Flight</a:t>
            </a:r>
          </a:p>
          <a:p>
            <a:pPr marL="457200" lvl="1" indent="0">
              <a:buSzPts val="1600"/>
              <a:buNone/>
            </a:pPr>
            <a:r>
              <a:rPr lang="en-US" sz="1600" dirty="0"/>
              <a:t>Encryption in flight protects data that is being sent or received over a medium</a:t>
            </a:r>
          </a:p>
          <a:p>
            <a:pPr marL="0" indent="0">
              <a:buSzPts val="1600"/>
              <a:buNone/>
            </a:pPr>
            <a:endParaRPr lang="en-US" sz="2000" dirty="0"/>
          </a:p>
          <a:p>
            <a:pPr marL="342900">
              <a:buSzPts val="1600"/>
            </a:pPr>
            <a:r>
              <a:rPr lang="en-US" sz="2000" dirty="0"/>
              <a:t>In Use</a:t>
            </a:r>
          </a:p>
          <a:p>
            <a:pPr marL="457200" lvl="1" indent="0">
              <a:buSzPts val="1600"/>
              <a:buNone/>
            </a:pPr>
            <a:r>
              <a:rPr lang="en-US" sz="1600" dirty="0"/>
              <a:t>Encryptions in use protects data that is being creating, used, or manipulated</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0337478-AB0E-0834-A1B2-DE2DCDAF27F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6424"/>
    </mc:Choice>
    <mc:Fallback xmlns="">
      <p:transition spd="slow" advTm="36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457200" lvl="1" indent="0">
              <a:spcBef>
                <a:spcPts val="0"/>
              </a:spcBef>
              <a:buSzPts val="2400"/>
              <a:buNone/>
            </a:pPr>
            <a:r>
              <a:rPr lang="en-US" sz="2200" dirty="0"/>
              <a:t>Confirming a user identity </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a:t>
            </a:r>
          </a:p>
          <a:p>
            <a:pPr marL="457200" lvl="1" indent="0">
              <a:spcBef>
                <a:spcPts val="0"/>
              </a:spcBef>
              <a:buSzPts val="2400"/>
              <a:buNone/>
            </a:pPr>
            <a:r>
              <a:rPr lang="en-US" sz="2200" dirty="0"/>
              <a:t>Assigning permissions to a user after authentication</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a:t>
            </a:r>
          </a:p>
          <a:p>
            <a:pPr marL="457200" lvl="1" indent="0">
              <a:spcBef>
                <a:spcPts val="0"/>
              </a:spcBef>
              <a:buSzPts val="2400"/>
              <a:buNone/>
            </a:pPr>
            <a:r>
              <a:rPr lang="en-US" sz="2200" dirty="0"/>
              <a:t>Tracking user and system data to log a traceback in case of event</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AC4B1BA-F6D1-8A2C-2198-7E151C3114D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2108"/>
    </mc:Choice>
    <mc:Fallback xmlns="">
      <p:transition spd="slow" advTm="72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799" y="1823569"/>
            <a:ext cx="10820400" cy="16054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adding to an empty vector</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67046BE7-E78F-08EB-766C-F2D5AE478F72}"/>
              </a:ext>
            </a:extLst>
          </p:cNvPr>
          <p:cNvPicPr>
            <a:picLocks noChangeAspect="1"/>
          </p:cNvPicPr>
          <p:nvPr/>
        </p:nvPicPr>
        <p:blipFill>
          <a:blip r:embed="rId7"/>
          <a:stretch>
            <a:fillRect/>
          </a:stretch>
        </p:blipFill>
        <p:spPr>
          <a:xfrm>
            <a:off x="2650909" y="3083307"/>
            <a:ext cx="6725589" cy="3010320"/>
          </a:xfrm>
          <a:prstGeom prst="rect">
            <a:avLst/>
          </a:prstGeom>
        </p:spPr>
      </p:pic>
      <p:pic>
        <p:nvPicPr>
          <p:cNvPr id="6" name="Picture 5">
            <a:extLst>
              <a:ext uri="{FF2B5EF4-FFF2-40B4-BE49-F238E27FC236}">
                <a16:creationId xmlns:a16="http://schemas.microsoft.com/office/drawing/2014/main" id="{48EA2F10-9757-2814-F49C-1857CD685439}"/>
              </a:ext>
            </a:extLst>
          </p:cNvPr>
          <p:cNvPicPr>
            <a:picLocks noChangeAspect="1"/>
          </p:cNvPicPr>
          <p:nvPr/>
        </p:nvPicPr>
        <p:blipFill>
          <a:blip r:embed="rId8"/>
          <a:stretch>
            <a:fillRect/>
          </a:stretch>
        </p:blipFill>
        <p:spPr>
          <a:xfrm>
            <a:off x="2871196" y="6408750"/>
            <a:ext cx="4906060" cy="362001"/>
          </a:xfrm>
          <a:prstGeom prst="rect">
            <a:avLst/>
          </a:prstGeom>
        </p:spPr>
      </p:pic>
      <p:pic>
        <p:nvPicPr>
          <p:cNvPr id="8" name="Audio 7">
            <a:hlinkClick r:id="" action="ppaction://media"/>
            <a:extLst>
              <a:ext uri="{FF2B5EF4-FFF2-40B4-BE49-F238E27FC236}">
                <a16:creationId xmlns:a16="http://schemas.microsoft.com/office/drawing/2014/main" id="{745E86FC-74A9-AB15-C215-23898C56EED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1801"/>
    </mc:Choice>
    <mc:Fallback xmlns="">
      <p:transition spd="slow" advTm="41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resizing properly decreased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812669E-3D68-1E37-02C7-022F444CF73B}"/>
              </a:ext>
            </a:extLst>
          </p:cNvPr>
          <p:cNvPicPr>
            <a:picLocks noChangeAspect="1"/>
          </p:cNvPicPr>
          <p:nvPr/>
        </p:nvPicPr>
        <p:blipFill>
          <a:blip r:embed="rId7"/>
          <a:stretch>
            <a:fillRect/>
          </a:stretch>
        </p:blipFill>
        <p:spPr>
          <a:xfrm>
            <a:off x="753784" y="2920606"/>
            <a:ext cx="5801535" cy="1286054"/>
          </a:xfrm>
          <a:prstGeom prst="rect">
            <a:avLst/>
          </a:prstGeom>
        </p:spPr>
      </p:pic>
      <p:pic>
        <p:nvPicPr>
          <p:cNvPr id="5" name="Picture 4">
            <a:extLst>
              <a:ext uri="{FF2B5EF4-FFF2-40B4-BE49-F238E27FC236}">
                <a16:creationId xmlns:a16="http://schemas.microsoft.com/office/drawing/2014/main" id="{5BA4912C-0143-AF44-151F-2263B6DF07B4}"/>
              </a:ext>
            </a:extLst>
          </p:cNvPr>
          <p:cNvPicPr>
            <a:picLocks noChangeAspect="1"/>
          </p:cNvPicPr>
          <p:nvPr/>
        </p:nvPicPr>
        <p:blipFill>
          <a:blip r:embed="rId8"/>
          <a:stretch>
            <a:fillRect/>
          </a:stretch>
        </p:blipFill>
        <p:spPr>
          <a:xfrm>
            <a:off x="685800" y="4869762"/>
            <a:ext cx="5325218" cy="342948"/>
          </a:xfrm>
          <a:prstGeom prst="rect">
            <a:avLst/>
          </a:prstGeom>
        </p:spPr>
      </p:pic>
      <p:pic>
        <p:nvPicPr>
          <p:cNvPr id="7" name="Audio 6">
            <a:hlinkClick r:id="" action="ppaction://media"/>
            <a:extLst>
              <a:ext uri="{FF2B5EF4-FFF2-40B4-BE49-F238E27FC236}">
                <a16:creationId xmlns:a16="http://schemas.microsoft.com/office/drawing/2014/main" id="{5666D903-C7A6-E6D6-5575-E07ED5A773B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938342899"/>
      </p:ext>
    </p:extLst>
  </p:cSld>
  <p:clrMapOvr>
    <a:masterClrMapping/>
  </p:clrMapOvr>
  <mc:AlternateContent xmlns:mc="http://schemas.openxmlformats.org/markup-compatibility/2006" xmlns:p14="http://schemas.microsoft.com/office/powerpoint/2010/main">
    <mc:Choice Requires="p14">
      <p:transition spd="slow" p14:dur="2000" advTm="21365"/>
    </mc:Choice>
    <mc:Fallback xmlns="">
      <p:transition spd="slow" advTm="21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191</TotalTime>
  <Words>908</Words>
  <Application>Microsoft Office PowerPoint</Application>
  <PresentationFormat>Widescreen</PresentationFormat>
  <Paragraphs>128</Paragraphs>
  <Slides>17</Slides>
  <Notes>17</Notes>
  <HiddenSlides>0</HiddenSlides>
  <MMClips>17</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1" baseType="lpstr">
      <vt:lpstr>Century Gothic</vt:lpstr>
      <vt:lpstr>Arial</vt:lpstr>
      <vt:lpstr>Vapor Trail</vt:lpstr>
      <vt:lpstr>Document</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Putnam, Elliot</cp:lastModifiedBy>
  <cp:revision>6</cp:revision>
  <dcterms:created xsi:type="dcterms:W3CDTF">2020-08-19T17:59:24Z</dcterms:created>
  <dcterms:modified xsi:type="dcterms:W3CDTF">2024-08-25T18:13:50Z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